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56" r:id="rId3"/>
    <p:sldId id="257" r:id="rId4"/>
    <p:sldId id="258" r:id="rId5"/>
    <p:sldId id="259" r:id="rId6"/>
    <p:sldId id="260" r:id="rId7"/>
    <p:sldId id="262" r:id="rId8"/>
    <p:sldId id="261" r:id="rId9"/>
    <p:sldId id="263" r:id="rId10"/>
    <p:sldId id="264" r:id="rId11"/>
    <p:sldId id="265" r:id="rId12"/>
    <p:sldId id="266" r:id="rId13"/>
    <p:sldId id="268" r:id="rId14"/>
    <p:sldId id="267" r:id="rId15"/>
    <p:sldId id="270" r:id="rId16"/>
    <p:sldId id="269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03DA1-9F1F-48E5-9F85-15CFE0776CDD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C33D7-44FF-40F1-882D-29FEEC9BF3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03DA1-9F1F-48E5-9F85-15CFE0776CDD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C33D7-44FF-40F1-882D-29FEEC9BF3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03DA1-9F1F-48E5-9F85-15CFE0776CDD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C33D7-44FF-40F1-882D-29FEEC9BF3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03DA1-9F1F-48E5-9F85-15CFE0776CDD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C33D7-44FF-40F1-882D-29FEEC9BF3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03DA1-9F1F-48E5-9F85-15CFE0776CDD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C33D7-44FF-40F1-882D-29FEEC9BF3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03DA1-9F1F-48E5-9F85-15CFE0776CDD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C33D7-44FF-40F1-882D-29FEEC9BF3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03DA1-9F1F-48E5-9F85-15CFE0776CDD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C33D7-44FF-40F1-882D-29FEEC9BF3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03DA1-9F1F-48E5-9F85-15CFE0776CDD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C33D7-44FF-40F1-882D-29FEEC9BF3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03DA1-9F1F-48E5-9F85-15CFE0776CDD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C33D7-44FF-40F1-882D-29FEEC9BF3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03DA1-9F1F-48E5-9F85-15CFE0776CDD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C33D7-44FF-40F1-882D-29FEEC9BF3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03DA1-9F1F-48E5-9F85-15CFE0776CDD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C33D7-44FF-40F1-882D-29FEEC9BF3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03DA1-9F1F-48E5-9F85-15CFE0776CDD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AC33D7-44FF-40F1-882D-29FEEC9BF36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шаламов\использовала\en3500000873_src_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2355" y="571480"/>
            <a:ext cx="8116548" cy="56436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285860"/>
            <a:ext cx="7772400" cy="2786081"/>
          </a:xfrm>
        </p:spPr>
        <p:txBody>
          <a:bodyPr>
            <a:normAutofit fontScale="90000"/>
          </a:bodyPr>
          <a:lstStyle/>
          <a:p>
            <a:pPr algn="l"/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«Жизнь сочинителя есть драгоценный комментарий к его сочинениям</a:t>
            </a: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b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И.А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Герцен</a:t>
            </a:r>
            <a:endParaRPr lang="ru-RU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57290" y="4357694"/>
            <a:ext cx="6400800" cy="1752600"/>
          </a:xfrm>
        </p:spPr>
        <p:txBody>
          <a:bodyPr/>
          <a:lstStyle/>
          <a:p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В.Н.Шаламов: жизнь и творчество. История создания книги «Колымские рассказы»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214282" y="285728"/>
            <a:ext cx="4283106" cy="3214710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ru-RU" sz="3600" i="1" dirty="0" smtClean="0">
                <a:solidFill>
                  <a:srgbClr val="002060"/>
                </a:solidFill>
              </a:rPr>
              <a:t>«Мне удалось найти ту форму жизни, которая очень проста и в своей простоте отточена опытом поколений русской интеллигенции. Русская интеллигенция без тюрьмы, без тюремного опыта — не вполне русская интеллигенция».</a:t>
            </a:r>
            <a:endParaRPr lang="ru-RU" sz="3600" dirty="0" smtClean="0">
              <a:solidFill>
                <a:srgbClr val="002060"/>
              </a:solidFill>
            </a:endParaRPr>
          </a:p>
          <a:p>
            <a:pPr algn="r"/>
            <a:r>
              <a:rPr lang="ru-RU" sz="3400" i="1" dirty="0" err="1" smtClean="0">
                <a:solidFill>
                  <a:srgbClr val="002060"/>
                </a:solidFill>
              </a:rPr>
              <a:t>Варлам</a:t>
            </a:r>
            <a:r>
              <a:rPr lang="ru-RU" sz="3400" i="1" dirty="0" smtClean="0">
                <a:solidFill>
                  <a:srgbClr val="002060"/>
                </a:solidFill>
              </a:rPr>
              <a:t> Шаламов</a:t>
            </a:r>
            <a:endParaRPr lang="ru-RU" sz="3400" dirty="0" smtClean="0">
              <a:solidFill>
                <a:srgbClr val="002060"/>
              </a:solidFill>
            </a:endParaRPr>
          </a:p>
          <a:p>
            <a:r>
              <a:rPr lang="ru-RU" i="1" dirty="0" smtClean="0"/>
              <a:t> 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285720" y="3500438"/>
            <a:ext cx="4071966" cy="3143272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i="1" dirty="0"/>
              <a:t> </a:t>
            </a:r>
            <a:r>
              <a:rPr lang="ru-RU" sz="3400" b="1" i="1" dirty="0" smtClean="0">
                <a:solidFill>
                  <a:srgbClr val="C00000"/>
                </a:solidFill>
              </a:rPr>
              <a:t>Клянусь </a:t>
            </a:r>
            <a:r>
              <a:rPr lang="ru-RU" sz="3400" b="1" i="1" dirty="0">
                <a:solidFill>
                  <a:srgbClr val="C00000"/>
                </a:solidFill>
              </a:rPr>
              <a:t>до самой смерти </a:t>
            </a:r>
            <a:br>
              <a:rPr lang="ru-RU" sz="3400" b="1" i="1" dirty="0">
                <a:solidFill>
                  <a:srgbClr val="C00000"/>
                </a:solidFill>
              </a:rPr>
            </a:br>
            <a:r>
              <a:rPr lang="ru-RU" sz="3400" b="1" i="1" dirty="0">
                <a:solidFill>
                  <a:srgbClr val="C00000"/>
                </a:solidFill>
              </a:rPr>
              <a:t>                                      </a:t>
            </a:r>
            <a:r>
              <a:rPr lang="ru-RU" sz="3400" b="1" i="1" dirty="0" smtClean="0">
                <a:solidFill>
                  <a:srgbClr val="C00000"/>
                </a:solidFill>
              </a:rPr>
              <a:t>мстить</a:t>
            </a:r>
          </a:p>
          <a:p>
            <a:pPr>
              <a:buNone/>
            </a:pPr>
            <a:r>
              <a:rPr lang="ru-RU" sz="3400" b="1" i="1" dirty="0" smtClean="0">
                <a:solidFill>
                  <a:srgbClr val="C00000"/>
                </a:solidFill>
              </a:rPr>
              <a:t>этим </a:t>
            </a:r>
            <a:r>
              <a:rPr lang="ru-RU" sz="3400" b="1" i="1" dirty="0">
                <a:solidFill>
                  <a:srgbClr val="C00000"/>
                </a:solidFill>
              </a:rPr>
              <a:t>подлым </a:t>
            </a:r>
            <a:r>
              <a:rPr lang="ru-RU" sz="3400" b="1" i="1" dirty="0" smtClean="0">
                <a:solidFill>
                  <a:srgbClr val="C00000"/>
                </a:solidFill>
              </a:rPr>
              <a:t>сукам,</a:t>
            </a:r>
          </a:p>
          <a:p>
            <a:pPr>
              <a:buNone/>
            </a:pPr>
            <a:r>
              <a:rPr lang="ru-RU" sz="3400" b="1" i="1" dirty="0" smtClean="0">
                <a:solidFill>
                  <a:srgbClr val="C00000"/>
                </a:solidFill>
              </a:rPr>
              <a:t>Чью </a:t>
            </a:r>
            <a:r>
              <a:rPr lang="ru-RU" sz="3400" b="1" i="1" dirty="0">
                <a:solidFill>
                  <a:srgbClr val="C00000"/>
                </a:solidFill>
              </a:rPr>
              <a:t>гнусную науку я до конца </a:t>
            </a:r>
            <a:r>
              <a:rPr lang="ru-RU" sz="3400" b="1" i="1" dirty="0" smtClean="0">
                <a:solidFill>
                  <a:srgbClr val="C00000"/>
                </a:solidFill>
              </a:rPr>
              <a:t>постиг.</a:t>
            </a:r>
          </a:p>
          <a:p>
            <a:pPr>
              <a:buNone/>
            </a:pPr>
            <a:r>
              <a:rPr lang="ru-RU" sz="3400" b="1" i="1" dirty="0" smtClean="0">
                <a:solidFill>
                  <a:srgbClr val="C00000"/>
                </a:solidFill>
              </a:rPr>
              <a:t>Я </a:t>
            </a:r>
            <a:r>
              <a:rPr lang="ru-RU" sz="3400" b="1" i="1" dirty="0">
                <a:solidFill>
                  <a:srgbClr val="C00000"/>
                </a:solidFill>
              </a:rPr>
              <a:t>вражескою кровью свои омою </a:t>
            </a:r>
            <a:r>
              <a:rPr lang="ru-RU" sz="3400" b="1" i="1" dirty="0" smtClean="0">
                <a:solidFill>
                  <a:srgbClr val="C00000"/>
                </a:solidFill>
              </a:rPr>
              <a:t>руки,</a:t>
            </a:r>
          </a:p>
          <a:p>
            <a:pPr>
              <a:buNone/>
            </a:pPr>
            <a:r>
              <a:rPr lang="ru-RU" sz="3400" b="1" i="1" dirty="0" smtClean="0">
                <a:solidFill>
                  <a:srgbClr val="C00000"/>
                </a:solidFill>
              </a:rPr>
              <a:t>Когда </a:t>
            </a:r>
            <a:r>
              <a:rPr lang="ru-RU" sz="3400" b="1" i="1" dirty="0">
                <a:solidFill>
                  <a:srgbClr val="C00000"/>
                </a:solidFill>
              </a:rPr>
              <a:t>наступит этот благословенный миг.</a:t>
            </a:r>
            <a:endParaRPr lang="ru-RU" sz="3400" b="1" dirty="0">
              <a:solidFill>
                <a:srgbClr val="C00000"/>
              </a:solidFill>
            </a:endParaRPr>
          </a:p>
          <a:p>
            <a:pPr algn="r">
              <a:buNone/>
            </a:pPr>
            <a:r>
              <a:rPr lang="ru-RU" sz="3400" b="1" i="1" dirty="0" err="1">
                <a:solidFill>
                  <a:srgbClr val="C00000"/>
                </a:solidFill>
              </a:rPr>
              <a:t>Варлам</a:t>
            </a:r>
            <a:r>
              <a:rPr lang="ru-RU" sz="3400" b="1" i="1" dirty="0">
                <a:solidFill>
                  <a:srgbClr val="C00000"/>
                </a:solidFill>
              </a:rPr>
              <a:t> Шаламов</a:t>
            </a:r>
            <a:endParaRPr lang="ru-RU" sz="3400" b="1" dirty="0">
              <a:solidFill>
                <a:srgbClr val="C00000"/>
              </a:solidFill>
            </a:endParaRPr>
          </a:p>
          <a:p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4645025" y="285728"/>
            <a:ext cx="4041775" cy="1785950"/>
          </a:xfrm>
        </p:spPr>
        <p:txBody>
          <a:bodyPr>
            <a:normAutofit fontScale="92500" lnSpcReduction="10000"/>
          </a:bodyPr>
          <a:lstStyle/>
          <a:p>
            <a:endParaRPr lang="ru-RU" i="1" dirty="0" smtClean="0"/>
          </a:p>
          <a:p>
            <a:r>
              <a:rPr lang="ru-RU" i="1" dirty="0" smtClean="0">
                <a:solidFill>
                  <a:srgbClr val="C00000"/>
                </a:solidFill>
              </a:rPr>
              <a:t>Я хотел бы так немного!</a:t>
            </a:r>
            <a:br>
              <a:rPr lang="ru-RU" i="1" dirty="0" smtClean="0">
                <a:solidFill>
                  <a:srgbClr val="C00000"/>
                </a:solidFill>
              </a:rPr>
            </a:br>
            <a:r>
              <a:rPr lang="ru-RU" i="1" dirty="0" smtClean="0">
                <a:solidFill>
                  <a:srgbClr val="C00000"/>
                </a:solidFill>
              </a:rPr>
              <a:t>Я хотел бы быть обрубком,</a:t>
            </a:r>
            <a:br>
              <a:rPr lang="ru-RU" i="1" dirty="0" smtClean="0">
                <a:solidFill>
                  <a:srgbClr val="C00000"/>
                </a:solidFill>
              </a:rPr>
            </a:br>
            <a:r>
              <a:rPr lang="ru-RU" i="1" dirty="0" smtClean="0">
                <a:solidFill>
                  <a:srgbClr val="C00000"/>
                </a:solidFill>
              </a:rPr>
              <a:t>Человеческим обрубком...</a:t>
            </a:r>
            <a:endParaRPr lang="ru-RU" dirty="0" smtClean="0">
              <a:solidFill>
                <a:srgbClr val="C00000"/>
              </a:solidFill>
            </a:endParaRPr>
          </a:p>
          <a:p>
            <a:pPr algn="r"/>
            <a:r>
              <a:rPr lang="ru-RU" i="1" dirty="0" err="1" smtClean="0">
                <a:solidFill>
                  <a:srgbClr val="C00000"/>
                </a:solidFill>
              </a:rPr>
              <a:t>Варлам</a:t>
            </a:r>
            <a:r>
              <a:rPr lang="ru-RU" i="1" dirty="0" smtClean="0">
                <a:solidFill>
                  <a:srgbClr val="C00000"/>
                </a:solidFill>
              </a:rPr>
              <a:t> Шаламов</a:t>
            </a:r>
            <a:endParaRPr lang="ru-RU" dirty="0" smtClean="0">
              <a:solidFill>
                <a:srgbClr val="C00000"/>
              </a:solidFill>
            </a:endParaRPr>
          </a:p>
          <a:p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>
          <a:xfrm>
            <a:off x="4645025" y="2285992"/>
            <a:ext cx="4356131" cy="4214841"/>
          </a:xfrm>
        </p:spPr>
        <p:txBody>
          <a:bodyPr>
            <a:normAutofit fontScale="92500"/>
          </a:bodyPr>
          <a:lstStyle/>
          <a:p>
            <a:pPr>
              <a:spcBef>
                <a:spcPts val="0"/>
              </a:spcBef>
              <a:buNone/>
            </a:pPr>
            <a:r>
              <a:rPr lang="ru-RU" sz="2500" b="1" i="1" dirty="0" smtClean="0">
                <a:solidFill>
                  <a:srgbClr val="002060"/>
                </a:solidFill>
              </a:rPr>
              <a:t>«Я испугался страшной силе</a:t>
            </a:r>
          </a:p>
          <a:p>
            <a:pPr>
              <a:spcBef>
                <a:spcPts val="0"/>
              </a:spcBef>
              <a:buNone/>
            </a:pPr>
            <a:r>
              <a:rPr lang="ru-RU" sz="2500" b="1" i="1" dirty="0" smtClean="0">
                <a:solidFill>
                  <a:srgbClr val="002060"/>
                </a:solidFill>
              </a:rPr>
              <a:t>человека – желанию и умению</a:t>
            </a:r>
          </a:p>
          <a:p>
            <a:pPr>
              <a:spcBef>
                <a:spcPts val="0"/>
              </a:spcBef>
              <a:buNone/>
            </a:pPr>
            <a:r>
              <a:rPr lang="ru-RU" sz="2500" b="1" i="1" dirty="0" smtClean="0">
                <a:solidFill>
                  <a:srgbClr val="002060"/>
                </a:solidFill>
              </a:rPr>
              <a:t>забывать. Я увидел, что готов</a:t>
            </a:r>
          </a:p>
          <a:p>
            <a:pPr>
              <a:spcBef>
                <a:spcPts val="0"/>
              </a:spcBef>
              <a:buNone/>
            </a:pPr>
            <a:r>
              <a:rPr lang="ru-RU" sz="2500" b="1" i="1" dirty="0" smtClean="0">
                <a:solidFill>
                  <a:srgbClr val="002060"/>
                </a:solidFill>
              </a:rPr>
              <a:t>забыть, вычеркнуть, 20 лет из</a:t>
            </a:r>
          </a:p>
          <a:p>
            <a:pPr>
              <a:spcBef>
                <a:spcPts val="0"/>
              </a:spcBef>
              <a:buNone/>
            </a:pPr>
            <a:r>
              <a:rPr lang="ru-RU" sz="2500" b="1" i="1" dirty="0" smtClean="0">
                <a:solidFill>
                  <a:srgbClr val="002060"/>
                </a:solidFill>
              </a:rPr>
              <a:t>своей жизни. И каких лет! И</a:t>
            </a:r>
          </a:p>
          <a:p>
            <a:pPr>
              <a:spcBef>
                <a:spcPts val="0"/>
              </a:spcBef>
              <a:buNone/>
            </a:pPr>
            <a:r>
              <a:rPr lang="ru-RU" sz="2500" b="1" i="1" dirty="0" smtClean="0">
                <a:solidFill>
                  <a:srgbClr val="002060"/>
                </a:solidFill>
              </a:rPr>
              <a:t>когда я это понял, я победил</a:t>
            </a:r>
          </a:p>
          <a:p>
            <a:pPr>
              <a:spcBef>
                <a:spcPts val="0"/>
              </a:spcBef>
              <a:buNone/>
            </a:pPr>
            <a:r>
              <a:rPr lang="ru-RU" sz="2500" b="1" i="1" dirty="0" smtClean="0">
                <a:solidFill>
                  <a:srgbClr val="002060"/>
                </a:solidFill>
              </a:rPr>
              <a:t>сам себя! Я знал, что не</a:t>
            </a:r>
          </a:p>
          <a:p>
            <a:pPr>
              <a:spcBef>
                <a:spcPts val="0"/>
              </a:spcBef>
              <a:buNone/>
            </a:pPr>
            <a:r>
              <a:rPr lang="ru-RU" sz="2500" b="1" i="1" dirty="0" smtClean="0">
                <a:solidFill>
                  <a:srgbClr val="002060"/>
                </a:solidFill>
              </a:rPr>
              <a:t>позволю своей памяти забыть</a:t>
            </a:r>
          </a:p>
          <a:p>
            <a:pPr>
              <a:spcBef>
                <a:spcPts val="0"/>
              </a:spcBef>
              <a:buNone/>
            </a:pPr>
            <a:r>
              <a:rPr lang="ru-RU" sz="2500" b="1" i="1" dirty="0" smtClean="0">
                <a:solidFill>
                  <a:srgbClr val="002060"/>
                </a:solidFill>
              </a:rPr>
              <a:t>всё, что я видел!»</a:t>
            </a:r>
            <a:endParaRPr lang="ru-RU" sz="2500" b="1" dirty="0" smtClean="0">
              <a:solidFill>
                <a:srgbClr val="002060"/>
              </a:solidFill>
            </a:endParaRPr>
          </a:p>
          <a:p>
            <a:pPr algn="r">
              <a:spcBef>
                <a:spcPts val="0"/>
              </a:spcBef>
              <a:buNone/>
            </a:pPr>
            <a:r>
              <a:rPr lang="ru-RU" sz="2500" b="1" i="1" dirty="0" smtClean="0">
                <a:solidFill>
                  <a:srgbClr val="002060"/>
                </a:solidFill>
              </a:rPr>
              <a:t>В.Шаламов</a:t>
            </a:r>
            <a:endParaRPr lang="ru-RU" sz="2500" b="1" dirty="0" smtClean="0">
              <a:solidFill>
                <a:srgbClr val="00206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500"/>
                            </p:stCondLst>
                            <p:childTnLst>
                              <p:par>
                                <p:cTn id="7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500"/>
                            </p:stCondLst>
                            <p:childTnLst>
                              <p:par>
                                <p:cTn id="8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000"/>
                            </p:stCondLst>
                            <p:childTnLst>
                              <p:par>
                                <p:cTn id="8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500"/>
                            </p:stCondLst>
                            <p:childTnLst>
                              <p:par>
                                <p:cTn id="9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000"/>
                            </p:stCondLst>
                            <p:childTnLst>
                              <p:par>
                                <p:cTn id="9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8500"/>
                            </p:stCondLst>
                            <p:childTnLst>
                              <p:par>
                                <p:cTn id="10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9000"/>
                            </p:stCondLst>
                            <p:childTnLst>
                              <p:par>
                                <p:cTn id="10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 build="p"/>
      <p:bldP spid="6" grpId="0" build="p"/>
      <p:bldP spid="7" grpId="0" build="p"/>
      <p:bldP spid="8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82792"/>
          </a:xfrm>
        </p:spPr>
        <p:txBody>
          <a:bodyPr>
            <a:normAutofit fontScale="90000"/>
          </a:bodyPr>
          <a:lstStyle/>
          <a:p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В.Н.Шаламов: жизнь и творчество. История создания книги «Колымские рассказы»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2786050" y="2571744"/>
            <a:ext cx="6072230" cy="3554419"/>
          </a:xfrm>
        </p:spPr>
        <p:txBody>
          <a:bodyPr/>
          <a:lstStyle/>
          <a:p>
            <a:pPr>
              <a:buNone/>
            </a:pP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Я видел все: песок и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снег,</a:t>
            </a:r>
          </a:p>
          <a:p>
            <a:pPr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Пургу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зной.</a:t>
            </a:r>
          </a:p>
          <a:p>
            <a:pPr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Что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может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вынесть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человек – </a:t>
            </a: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Все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пережито мной.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В.Шаламов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«Бортовой журнал»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14280" y="1643050"/>
          <a:ext cx="8786875" cy="37862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7375"/>
                <a:gridCol w="1491555"/>
                <a:gridCol w="2023195"/>
                <a:gridCol w="1757375"/>
                <a:gridCol w="1757375"/>
              </a:tblGrid>
              <a:tr h="1325175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dirty="0" smtClean="0">
                          <a:latin typeface="Times New Roman"/>
                          <a:ea typeface="Calibri"/>
                          <a:cs typeface="Times New Roman"/>
                        </a:rPr>
                        <a:t>Предположения</a:t>
                      </a:r>
                      <a:endParaRPr lang="ru-RU" sz="3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/>
                      <a:endParaRPr lang="ru-RU" sz="3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dirty="0" smtClean="0">
                          <a:latin typeface="Times New Roman"/>
                          <a:ea typeface="Calibri"/>
                          <a:cs typeface="Times New Roman"/>
                        </a:rPr>
                        <a:t>Новая информация</a:t>
                      </a:r>
                      <a:endParaRPr lang="ru-RU" sz="3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/>
                      <a:endParaRPr lang="ru-RU" sz="3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46103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Эпоха</a:t>
                      </a:r>
                      <a:endParaRPr lang="ru-RU" sz="20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Судьбы писателей</a:t>
                      </a:r>
                      <a:endParaRPr lang="ru-RU" sz="20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Биография В.Т.Шаламова</a:t>
                      </a:r>
                      <a:endParaRPr lang="ru-RU" sz="20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Особенности личности </a:t>
                      </a:r>
                      <a:endParaRPr lang="ru-RU" sz="20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Творчество В.Т.Шаламова</a:t>
                      </a:r>
                      <a:endParaRPr lang="ru-RU" sz="20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/>
                      <a:endParaRPr lang="ru-RU" sz="20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3600" b="1" i="1" dirty="0">
                <a:latin typeface="Times New Roman" pitchFamily="18" charset="0"/>
                <a:cs typeface="Times New Roman" pitchFamily="18" charset="0"/>
              </a:rPr>
              <a:t>20 - 30-годы ХХ века… Вспомните, что вы знаете об этом времени. Представьте портрет этой эпохи. Какие образы у вас возникают, ощущения, ассоциации?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Какие поэты и писатели творили в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эту</a:t>
            </a:r>
          </a:p>
          <a:p>
            <a:pPr algn="ctr"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эпоху? Какова 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их судьба? И судьба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их</a:t>
            </a:r>
          </a:p>
          <a:p>
            <a:pPr algn="ctr"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произведений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?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35729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«Биография В.Т.Шаламова»</a:t>
            </a:r>
            <a:br>
              <a:rPr lang="ru-RU" b="1" i="1" dirty="0">
                <a:latin typeface="Times New Roman" pitchFamily="18" charset="0"/>
                <a:cs typeface="Times New Roman" pitchFamily="18" charset="0"/>
              </a:rPr>
            </a:b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786058"/>
            <a:ext cx="8229600" cy="3340105"/>
          </a:xfrm>
        </p:spPr>
        <p:txBody>
          <a:bodyPr/>
          <a:lstStyle/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1857388"/>
          </a:xfrm>
        </p:spPr>
        <p:txBody>
          <a:bodyPr>
            <a:normAutofit/>
          </a:bodyPr>
          <a:lstStyle/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«Творчество В.Т.Шаламова»</a:t>
            </a:r>
            <a:br>
              <a:rPr lang="ru-RU" b="1" i="1" dirty="0">
                <a:latin typeface="Times New Roman" pitchFamily="18" charset="0"/>
                <a:cs typeface="Times New Roman" pitchFamily="18" charset="0"/>
              </a:rPr>
            </a:b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571744"/>
            <a:ext cx="8229600" cy="3554419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Работа в группах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428736"/>
            <a:ext cx="8572560" cy="4697427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группа – изучение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автобиографии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2 группа –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изучение воспоминаний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современников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3 группа – изучение следственного дела 1929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года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4 группа – изучение следственного дела 1937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года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5 группа – изучение следственного дела 1943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года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6 группа 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изучение лирических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произведений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9684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Вопросы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714356"/>
            <a:ext cx="8786874" cy="6000792"/>
          </a:xfrm>
        </p:spPr>
        <p:txBody>
          <a:bodyPr>
            <a:normAutofit fontScale="700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Что можно сказать о семье В.Т.Шаламова? Как формировался его характер?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Как складывались его убеждения, как укреплялась его жажда справедливости и решимость бороться за неё? Какие идеалы формируются у В.Шаламова в молодости?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За что был арестован первый раз? Каким показал себя во время первого ареста? Каков был приговор?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За что был арестован второй раз? Каким показал себя во время второго срока? Когда и где отбывал наказание Шаламов?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Почему ему продлили срок в 1943 году? Каким заключенным был В.Т.Шаламов?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Когда Шаламов освобождается из лагеря? А когда возвращается в Москву?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Что о писателе узнаем из воспоминаний современников? Как он принимает новую жизнь?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Какие стихотворные строки передают жизненные взгляды и настроения поэта?</a:t>
            </a:r>
          </a:p>
          <a:p>
            <a:pPr marL="514350" indent="-514350">
              <a:buFont typeface="+mj-lt"/>
              <a:buAutoNum type="arabicPeriod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Представление результатов работы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групп.</a:t>
            </a:r>
          </a:p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Заполнение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таблицы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Особенности личности писателя.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"Колымские рассказы"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/>
          <a:lstStyle/>
          <a:p>
            <a:pPr algn="just"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главный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труд писателя.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Создавался с 1954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по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1962 годы. Читатель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узнал 137 рассказов, собранных в 5 сборниках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0" algn="ctr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"Колымские рассказы"</a:t>
            </a:r>
          </a:p>
          <a:p>
            <a:pPr lvl="0" algn="ctr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"Левый берег"</a:t>
            </a:r>
          </a:p>
          <a:p>
            <a:pPr lvl="0" algn="ctr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"Артист лопаты"</a:t>
            </a:r>
          </a:p>
          <a:p>
            <a:pPr lvl="0" algn="ctr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"Воскрешение лиственницы"</a:t>
            </a:r>
          </a:p>
          <a:p>
            <a:pPr lvl="0" algn="ctr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"Перчатка, или КР-2"</a:t>
            </a:r>
          </a:p>
          <a:p>
            <a:pPr>
              <a:buFontTx/>
              <a:buChar char="-"/>
            </a:pP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Домашнее задание: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Подготовьте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 2-3 значимых вопроса к писателю. И сами спроектируйте ответы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Варлама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Тихоновича, учитывая его судьбу и особенности личности.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Прочитать рассказы В.Т.Шаламова «На представку», «Заклинатель змей», «Последний бой майора Пугачева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Сентенция»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214282" y="285728"/>
            <a:ext cx="4283106" cy="3214710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ru-RU" sz="3600" i="1" dirty="0" smtClean="0">
                <a:solidFill>
                  <a:srgbClr val="002060"/>
                </a:solidFill>
              </a:rPr>
              <a:t>«Мне удалось найти ту форму жизни, которая очень проста и в своей простоте отточена опытом поколений русской интеллигенции. Русская интеллигенция без тюрьмы, без тюремного опыта — не вполне русская интеллигенция».</a:t>
            </a:r>
            <a:endParaRPr lang="ru-RU" sz="3600" dirty="0" smtClean="0">
              <a:solidFill>
                <a:srgbClr val="002060"/>
              </a:solidFill>
            </a:endParaRPr>
          </a:p>
          <a:p>
            <a:pPr algn="r"/>
            <a:r>
              <a:rPr lang="ru-RU" sz="3400" i="1" dirty="0" err="1" smtClean="0">
                <a:solidFill>
                  <a:srgbClr val="002060"/>
                </a:solidFill>
              </a:rPr>
              <a:t>Варлам</a:t>
            </a:r>
            <a:r>
              <a:rPr lang="ru-RU" sz="3400" i="1" dirty="0" smtClean="0">
                <a:solidFill>
                  <a:srgbClr val="002060"/>
                </a:solidFill>
              </a:rPr>
              <a:t> Шаламов</a:t>
            </a:r>
            <a:endParaRPr lang="ru-RU" sz="3400" dirty="0" smtClean="0">
              <a:solidFill>
                <a:srgbClr val="002060"/>
              </a:solidFill>
            </a:endParaRPr>
          </a:p>
          <a:p>
            <a:r>
              <a:rPr lang="ru-RU" i="1" dirty="0" smtClean="0"/>
              <a:t> 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285720" y="3500438"/>
            <a:ext cx="4071966" cy="3143272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i="1" dirty="0"/>
              <a:t> </a:t>
            </a:r>
            <a:r>
              <a:rPr lang="ru-RU" sz="3400" b="1" i="1" dirty="0" smtClean="0">
                <a:solidFill>
                  <a:srgbClr val="C00000"/>
                </a:solidFill>
              </a:rPr>
              <a:t>Клянусь </a:t>
            </a:r>
            <a:r>
              <a:rPr lang="ru-RU" sz="3400" b="1" i="1" dirty="0">
                <a:solidFill>
                  <a:srgbClr val="C00000"/>
                </a:solidFill>
              </a:rPr>
              <a:t>до самой смерти </a:t>
            </a:r>
            <a:br>
              <a:rPr lang="ru-RU" sz="3400" b="1" i="1" dirty="0">
                <a:solidFill>
                  <a:srgbClr val="C00000"/>
                </a:solidFill>
              </a:rPr>
            </a:br>
            <a:r>
              <a:rPr lang="ru-RU" sz="3400" b="1" i="1" dirty="0">
                <a:solidFill>
                  <a:srgbClr val="C00000"/>
                </a:solidFill>
              </a:rPr>
              <a:t>                                      </a:t>
            </a:r>
            <a:r>
              <a:rPr lang="ru-RU" sz="3400" b="1" i="1" dirty="0" smtClean="0">
                <a:solidFill>
                  <a:srgbClr val="C00000"/>
                </a:solidFill>
              </a:rPr>
              <a:t>мстить</a:t>
            </a:r>
          </a:p>
          <a:p>
            <a:pPr>
              <a:buNone/>
            </a:pPr>
            <a:r>
              <a:rPr lang="ru-RU" sz="3400" b="1" i="1" dirty="0" smtClean="0">
                <a:solidFill>
                  <a:srgbClr val="C00000"/>
                </a:solidFill>
              </a:rPr>
              <a:t>этим </a:t>
            </a:r>
            <a:r>
              <a:rPr lang="ru-RU" sz="3400" b="1" i="1" dirty="0">
                <a:solidFill>
                  <a:srgbClr val="C00000"/>
                </a:solidFill>
              </a:rPr>
              <a:t>подлым </a:t>
            </a:r>
            <a:r>
              <a:rPr lang="ru-RU" sz="3400" b="1" i="1" dirty="0" smtClean="0">
                <a:solidFill>
                  <a:srgbClr val="C00000"/>
                </a:solidFill>
              </a:rPr>
              <a:t>сукам,</a:t>
            </a:r>
          </a:p>
          <a:p>
            <a:pPr>
              <a:buNone/>
            </a:pPr>
            <a:r>
              <a:rPr lang="ru-RU" sz="3400" b="1" i="1" dirty="0" smtClean="0">
                <a:solidFill>
                  <a:srgbClr val="C00000"/>
                </a:solidFill>
              </a:rPr>
              <a:t>Чью </a:t>
            </a:r>
            <a:r>
              <a:rPr lang="ru-RU" sz="3400" b="1" i="1" dirty="0">
                <a:solidFill>
                  <a:srgbClr val="C00000"/>
                </a:solidFill>
              </a:rPr>
              <a:t>гнусную науку я до конца </a:t>
            </a:r>
            <a:r>
              <a:rPr lang="ru-RU" sz="3400" b="1" i="1" dirty="0" smtClean="0">
                <a:solidFill>
                  <a:srgbClr val="C00000"/>
                </a:solidFill>
              </a:rPr>
              <a:t>постиг.</a:t>
            </a:r>
          </a:p>
          <a:p>
            <a:pPr>
              <a:buNone/>
            </a:pPr>
            <a:r>
              <a:rPr lang="ru-RU" sz="3400" b="1" i="1" dirty="0" smtClean="0">
                <a:solidFill>
                  <a:srgbClr val="C00000"/>
                </a:solidFill>
              </a:rPr>
              <a:t>Я </a:t>
            </a:r>
            <a:r>
              <a:rPr lang="ru-RU" sz="3400" b="1" i="1" dirty="0">
                <a:solidFill>
                  <a:srgbClr val="C00000"/>
                </a:solidFill>
              </a:rPr>
              <a:t>вражескою кровью свои омою </a:t>
            </a:r>
            <a:r>
              <a:rPr lang="ru-RU" sz="3400" b="1" i="1" dirty="0" smtClean="0">
                <a:solidFill>
                  <a:srgbClr val="C00000"/>
                </a:solidFill>
              </a:rPr>
              <a:t>руки,</a:t>
            </a:r>
          </a:p>
          <a:p>
            <a:pPr>
              <a:buNone/>
            </a:pPr>
            <a:r>
              <a:rPr lang="ru-RU" sz="3400" b="1" i="1" dirty="0" smtClean="0">
                <a:solidFill>
                  <a:srgbClr val="C00000"/>
                </a:solidFill>
              </a:rPr>
              <a:t>Когда </a:t>
            </a:r>
            <a:r>
              <a:rPr lang="ru-RU" sz="3400" b="1" i="1" dirty="0">
                <a:solidFill>
                  <a:srgbClr val="C00000"/>
                </a:solidFill>
              </a:rPr>
              <a:t>наступит этот благословенный миг.</a:t>
            </a:r>
            <a:endParaRPr lang="ru-RU" sz="3400" b="1" dirty="0">
              <a:solidFill>
                <a:srgbClr val="C00000"/>
              </a:solidFill>
            </a:endParaRPr>
          </a:p>
          <a:p>
            <a:pPr algn="r">
              <a:buNone/>
            </a:pPr>
            <a:r>
              <a:rPr lang="ru-RU" sz="3400" b="1" i="1" dirty="0" err="1">
                <a:solidFill>
                  <a:srgbClr val="C00000"/>
                </a:solidFill>
              </a:rPr>
              <a:t>Варлам</a:t>
            </a:r>
            <a:r>
              <a:rPr lang="ru-RU" sz="3400" b="1" i="1" dirty="0">
                <a:solidFill>
                  <a:srgbClr val="C00000"/>
                </a:solidFill>
              </a:rPr>
              <a:t> Шаламов</a:t>
            </a:r>
            <a:endParaRPr lang="ru-RU" sz="3400" b="1" dirty="0">
              <a:solidFill>
                <a:srgbClr val="C00000"/>
              </a:solidFill>
            </a:endParaRPr>
          </a:p>
          <a:p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4645025" y="285728"/>
            <a:ext cx="4041775" cy="1785950"/>
          </a:xfrm>
        </p:spPr>
        <p:txBody>
          <a:bodyPr>
            <a:normAutofit fontScale="92500" lnSpcReduction="10000"/>
          </a:bodyPr>
          <a:lstStyle/>
          <a:p>
            <a:endParaRPr lang="ru-RU" i="1" dirty="0" smtClean="0"/>
          </a:p>
          <a:p>
            <a:r>
              <a:rPr lang="ru-RU" i="1" dirty="0" smtClean="0">
                <a:solidFill>
                  <a:srgbClr val="C00000"/>
                </a:solidFill>
              </a:rPr>
              <a:t>Я хотел бы так немного!</a:t>
            </a:r>
            <a:br>
              <a:rPr lang="ru-RU" i="1" dirty="0" smtClean="0">
                <a:solidFill>
                  <a:srgbClr val="C00000"/>
                </a:solidFill>
              </a:rPr>
            </a:br>
            <a:r>
              <a:rPr lang="ru-RU" i="1" dirty="0" smtClean="0">
                <a:solidFill>
                  <a:srgbClr val="C00000"/>
                </a:solidFill>
              </a:rPr>
              <a:t>Я хотел бы быть обрубком,</a:t>
            </a:r>
            <a:br>
              <a:rPr lang="ru-RU" i="1" dirty="0" smtClean="0">
                <a:solidFill>
                  <a:srgbClr val="C00000"/>
                </a:solidFill>
              </a:rPr>
            </a:br>
            <a:r>
              <a:rPr lang="ru-RU" i="1" dirty="0" smtClean="0">
                <a:solidFill>
                  <a:srgbClr val="C00000"/>
                </a:solidFill>
              </a:rPr>
              <a:t>Человеческим обрубком...</a:t>
            </a:r>
            <a:endParaRPr lang="ru-RU" dirty="0" smtClean="0">
              <a:solidFill>
                <a:srgbClr val="C00000"/>
              </a:solidFill>
            </a:endParaRPr>
          </a:p>
          <a:p>
            <a:pPr algn="r"/>
            <a:r>
              <a:rPr lang="ru-RU" i="1" dirty="0" err="1" smtClean="0">
                <a:solidFill>
                  <a:srgbClr val="C00000"/>
                </a:solidFill>
              </a:rPr>
              <a:t>Варлам</a:t>
            </a:r>
            <a:r>
              <a:rPr lang="ru-RU" i="1" dirty="0" smtClean="0">
                <a:solidFill>
                  <a:srgbClr val="C00000"/>
                </a:solidFill>
              </a:rPr>
              <a:t> Шаламов</a:t>
            </a:r>
            <a:endParaRPr lang="ru-RU" dirty="0" smtClean="0">
              <a:solidFill>
                <a:srgbClr val="C00000"/>
              </a:solidFill>
            </a:endParaRPr>
          </a:p>
          <a:p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>
          <a:xfrm>
            <a:off x="4645025" y="2285992"/>
            <a:ext cx="4356131" cy="4214841"/>
          </a:xfrm>
        </p:spPr>
        <p:txBody>
          <a:bodyPr>
            <a:normAutofit fontScale="92500"/>
          </a:bodyPr>
          <a:lstStyle/>
          <a:p>
            <a:pPr>
              <a:spcBef>
                <a:spcPts val="0"/>
              </a:spcBef>
              <a:buNone/>
            </a:pPr>
            <a:r>
              <a:rPr lang="ru-RU" sz="2500" b="1" i="1" dirty="0" smtClean="0">
                <a:solidFill>
                  <a:srgbClr val="002060"/>
                </a:solidFill>
              </a:rPr>
              <a:t>«Я испугался страшной силе</a:t>
            </a:r>
          </a:p>
          <a:p>
            <a:pPr>
              <a:spcBef>
                <a:spcPts val="0"/>
              </a:spcBef>
              <a:buNone/>
            </a:pPr>
            <a:r>
              <a:rPr lang="ru-RU" sz="2500" b="1" i="1" dirty="0" smtClean="0">
                <a:solidFill>
                  <a:srgbClr val="002060"/>
                </a:solidFill>
              </a:rPr>
              <a:t>человека – желанию и умению</a:t>
            </a:r>
          </a:p>
          <a:p>
            <a:pPr>
              <a:spcBef>
                <a:spcPts val="0"/>
              </a:spcBef>
              <a:buNone/>
            </a:pPr>
            <a:r>
              <a:rPr lang="ru-RU" sz="2500" b="1" i="1" dirty="0" smtClean="0">
                <a:solidFill>
                  <a:srgbClr val="002060"/>
                </a:solidFill>
              </a:rPr>
              <a:t>забывать. Я увидел, что готов</a:t>
            </a:r>
          </a:p>
          <a:p>
            <a:pPr>
              <a:spcBef>
                <a:spcPts val="0"/>
              </a:spcBef>
              <a:buNone/>
            </a:pPr>
            <a:r>
              <a:rPr lang="ru-RU" sz="2500" b="1" i="1" dirty="0" smtClean="0">
                <a:solidFill>
                  <a:srgbClr val="002060"/>
                </a:solidFill>
              </a:rPr>
              <a:t>забыть, вычеркнуть, 20 лет из</a:t>
            </a:r>
          </a:p>
          <a:p>
            <a:pPr>
              <a:spcBef>
                <a:spcPts val="0"/>
              </a:spcBef>
              <a:buNone/>
            </a:pPr>
            <a:r>
              <a:rPr lang="ru-RU" sz="2500" b="1" i="1" dirty="0" smtClean="0">
                <a:solidFill>
                  <a:srgbClr val="002060"/>
                </a:solidFill>
              </a:rPr>
              <a:t>своей жизни. И каких лет! И</a:t>
            </a:r>
          </a:p>
          <a:p>
            <a:pPr>
              <a:spcBef>
                <a:spcPts val="0"/>
              </a:spcBef>
              <a:buNone/>
            </a:pPr>
            <a:r>
              <a:rPr lang="ru-RU" sz="2500" b="1" i="1" dirty="0" smtClean="0">
                <a:solidFill>
                  <a:srgbClr val="002060"/>
                </a:solidFill>
              </a:rPr>
              <a:t>когда я это понял, я победил</a:t>
            </a:r>
          </a:p>
          <a:p>
            <a:pPr>
              <a:spcBef>
                <a:spcPts val="0"/>
              </a:spcBef>
              <a:buNone/>
            </a:pPr>
            <a:r>
              <a:rPr lang="ru-RU" sz="2500" b="1" i="1" dirty="0" smtClean="0">
                <a:solidFill>
                  <a:srgbClr val="002060"/>
                </a:solidFill>
              </a:rPr>
              <a:t>сам себя! Я знал, что не</a:t>
            </a:r>
          </a:p>
          <a:p>
            <a:pPr>
              <a:spcBef>
                <a:spcPts val="0"/>
              </a:spcBef>
              <a:buNone/>
            </a:pPr>
            <a:r>
              <a:rPr lang="ru-RU" sz="2500" b="1" i="1" dirty="0" smtClean="0">
                <a:solidFill>
                  <a:srgbClr val="002060"/>
                </a:solidFill>
              </a:rPr>
              <a:t>позволю своей памяти забыть</a:t>
            </a:r>
          </a:p>
          <a:p>
            <a:pPr>
              <a:spcBef>
                <a:spcPts val="0"/>
              </a:spcBef>
              <a:buNone/>
            </a:pPr>
            <a:r>
              <a:rPr lang="ru-RU" sz="2500" b="1" i="1" dirty="0" smtClean="0">
                <a:solidFill>
                  <a:srgbClr val="002060"/>
                </a:solidFill>
              </a:rPr>
              <a:t>всё, что я видел!»</a:t>
            </a:r>
            <a:endParaRPr lang="ru-RU" sz="2500" b="1" dirty="0" smtClean="0">
              <a:solidFill>
                <a:srgbClr val="002060"/>
              </a:solidFill>
            </a:endParaRPr>
          </a:p>
          <a:p>
            <a:pPr algn="r">
              <a:spcBef>
                <a:spcPts val="0"/>
              </a:spcBef>
              <a:buNone/>
            </a:pPr>
            <a:r>
              <a:rPr lang="ru-RU" sz="2500" b="1" i="1" dirty="0" smtClean="0">
                <a:solidFill>
                  <a:srgbClr val="002060"/>
                </a:solidFill>
              </a:rPr>
              <a:t>В.Шаламов</a:t>
            </a:r>
            <a:endParaRPr lang="ru-RU" sz="2500" b="1" dirty="0" smtClean="0">
              <a:solidFill>
                <a:srgbClr val="00206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500"/>
                            </p:stCondLst>
                            <p:childTnLst>
                              <p:par>
                                <p:cTn id="7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500"/>
                            </p:stCondLst>
                            <p:childTnLst>
                              <p:par>
                                <p:cTn id="8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000"/>
                            </p:stCondLst>
                            <p:childTnLst>
                              <p:par>
                                <p:cTn id="8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500"/>
                            </p:stCondLst>
                            <p:childTnLst>
                              <p:par>
                                <p:cTn id="9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000"/>
                            </p:stCondLst>
                            <p:childTnLst>
                              <p:par>
                                <p:cTn id="9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8500"/>
                            </p:stCondLst>
                            <p:childTnLst>
                              <p:par>
                                <p:cTn id="10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9000"/>
                            </p:stCondLst>
                            <p:childTnLst>
                              <p:par>
                                <p:cTn id="10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  <p:bldP spid="7" grpId="0" build="p"/>
      <p:bldP spid="8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i="1" dirty="0" smtClean="0"/>
              <a:t>Спасибо за плодотворную </a:t>
            </a:r>
            <a:br>
              <a:rPr lang="ru-RU" b="1" i="1" dirty="0" smtClean="0"/>
            </a:br>
            <a:r>
              <a:rPr lang="ru-RU" b="1" i="1" dirty="0" smtClean="0"/>
              <a:t>работу на уроке</a:t>
            </a:r>
            <a:br>
              <a:rPr lang="ru-RU" b="1" i="1" dirty="0" smtClean="0"/>
            </a:br>
            <a:endParaRPr lang="ru-RU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262</TotalTime>
  <Words>566</Words>
  <Application>Microsoft Office PowerPoint</Application>
  <PresentationFormat>Экран (4:3)</PresentationFormat>
  <Paragraphs>96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«Жизнь сочинителя есть драгоценный комментарий к его сочинениям»                                    И.А. Герцен</vt:lpstr>
      <vt:lpstr>Слайд 3</vt:lpstr>
      <vt:lpstr>В.Н.Шаламов: жизнь и творчество. История создания книги «Колымские рассказы» </vt:lpstr>
      <vt:lpstr>«Бортовой журнал»</vt:lpstr>
      <vt:lpstr>Слайд 6</vt:lpstr>
      <vt:lpstr>Слайд 7</vt:lpstr>
      <vt:lpstr>«Биография В.Т.Шаламова» </vt:lpstr>
      <vt:lpstr>«Творчество В.Т.Шаламова» </vt:lpstr>
      <vt:lpstr>Работа в группах </vt:lpstr>
      <vt:lpstr>Вопросы</vt:lpstr>
      <vt:lpstr>Слайд 12</vt:lpstr>
      <vt:lpstr>"Колымские рассказы" </vt:lpstr>
      <vt:lpstr>Домашнее задание:  </vt:lpstr>
      <vt:lpstr>Слайд 15</vt:lpstr>
      <vt:lpstr> Спасибо за плодотворную  работу на уроке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«Жизнь сочинителя есть драгоценный комментарий к его сочинениям»                                    И.А. Герцен</dc:title>
  <dc:creator>Admin</dc:creator>
  <cp:lastModifiedBy>Admin</cp:lastModifiedBy>
  <cp:revision>4</cp:revision>
  <dcterms:created xsi:type="dcterms:W3CDTF">2017-01-30T03:32:05Z</dcterms:created>
  <dcterms:modified xsi:type="dcterms:W3CDTF">2017-01-30T20:12:06Z</dcterms:modified>
</cp:coreProperties>
</file>